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4" r:id="rId5"/>
    <p:sldId id="260" r:id="rId6"/>
    <p:sldId id="276" r:id="rId7"/>
    <p:sldId id="261" r:id="rId8"/>
    <p:sldId id="265" r:id="rId9"/>
    <p:sldId id="266" r:id="rId10"/>
    <p:sldId id="267" r:id="rId11"/>
    <p:sldId id="268" r:id="rId12"/>
    <p:sldId id="269" r:id="rId13"/>
    <p:sldId id="262" r:id="rId14"/>
    <p:sldId id="270" r:id="rId15"/>
    <p:sldId id="271" r:id="rId16"/>
    <p:sldId id="272" r:id="rId17"/>
    <p:sldId id="277" r:id="rId18"/>
    <p:sldId id="263" r:id="rId19"/>
    <p:sldId id="273" r:id="rId20"/>
    <p:sldId id="275" r:id="rId21"/>
    <p:sldId id="279" r:id="rId22"/>
    <p:sldId id="280" r:id="rId23"/>
    <p:sldId id="281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A81"/>
    <a:srgbClr val="FF0101"/>
    <a:srgbClr val="07F200"/>
    <a:srgbClr val="8D8D8D"/>
    <a:srgbClr val="FF8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2"/>
    <p:restoredTop sz="94637"/>
  </p:normalViewPr>
  <p:slideViewPr>
    <p:cSldViewPr snapToGrid="0" snapToObjects="1">
      <p:cViewPr>
        <p:scale>
          <a:sx n="95" d="100"/>
          <a:sy n="95" d="100"/>
        </p:scale>
        <p:origin x="55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D5118-0237-F342-90EC-2C025A8814C6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E5AF6-D193-D54C-B399-449FA6BE1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6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8AF8-2B2A-1842-86BB-40CF8EABA13D}" type="datetime1">
              <a:rPr lang="en-HK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42A0B-1B05-004A-ACBF-FEEBBC63EB4C}" type="datetime1">
              <a:rPr lang="en-HK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8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958-19E8-4646-9D15-F1DF9C97DA90}" type="datetime1">
              <a:rPr lang="en-HK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1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267B-EEB2-2446-A1AE-85421F0431B8}" type="datetime1">
              <a:rPr lang="en-HK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6E4D5-AD1F-9B4D-8843-E584AD42ADFA}" type="datetime1">
              <a:rPr lang="en-HK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8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643-A323-9149-A114-289870026138}" type="datetime1">
              <a:rPr lang="en-HK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1659-953C-0840-B7BB-0FA36E484C19}" type="datetime1">
              <a:rPr lang="en-HK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9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2529-21C2-9D42-B3CB-A7E44DB71621}" type="datetime1">
              <a:rPr lang="en-HK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E660-0128-934E-A1AD-8509049B69AD}" type="datetime1">
              <a:rPr lang="en-HK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22ED-B63E-CC4F-A6F5-2BA6E98CF28B}" type="datetime1">
              <a:rPr lang="en-HK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FD8-3D3F-644C-BC7B-B24B2AEF13E9}" type="datetime1">
              <a:rPr lang="en-HK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4136-ECD6-F547-B081-385D920D2656}" type="datetime1">
              <a:rPr lang="en-HK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B6BC-7670-2941-8326-0DEA5F31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ma80a641miteyxf/scTDA%20Tutorial.tar.gz?dl=1" TargetMode="External"/><Relationship Id="rId2" Type="http://schemas.openxmlformats.org/officeDocument/2006/relationships/hyperlink" Target="https://github.com/RabadanLab/scTD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ll.com/fulltext/S0092-8674(16)30280-X" TargetMode="External"/><Relationship Id="rId4" Type="http://schemas.openxmlformats.org/officeDocument/2006/relationships/hyperlink" Target="https://www.nature.com/articles/nbt.3854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geo/query/acc.cgi?acc=GSE104276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Helvetica" pitchFamily="2" charset="0"/>
              </a:rPr>
              <a:t>A</a:t>
            </a:r>
            <a:r>
              <a:rPr lang="zh-CN" altLang="en-US" sz="4900" dirty="0">
                <a:latin typeface="Helvetica" pitchFamily="2" charset="0"/>
              </a:rPr>
              <a:t> </a:t>
            </a:r>
            <a:r>
              <a:rPr lang="en-US" altLang="zh-CN" sz="4900" dirty="0">
                <a:latin typeface="Helvetica" pitchFamily="2" charset="0"/>
              </a:rPr>
              <a:t>tutorial</a:t>
            </a:r>
            <a:r>
              <a:rPr lang="zh-CN" altLang="en-US" sz="4900" dirty="0">
                <a:latin typeface="Helvetica" pitchFamily="2" charset="0"/>
              </a:rPr>
              <a:t> </a:t>
            </a:r>
            <a:r>
              <a:rPr lang="en-US" altLang="zh-CN" sz="4900" dirty="0">
                <a:latin typeface="Helvetica" pitchFamily="2" charset="0"/>
              </a:rPr>
              <a:t>for</a:t>
            </a:r>
            <a:r>
              <a:rPr lang="zh-CN" altLang="en-US" sz="4900" dirty="0">
                <a:latin typeface="Helvetica" pitchFamily="2" charset="0"/>
              </a:rPr>
              <a:t> </a:t>
            </a:r>
            <a:r>
              <a:rPr lang="en-US" altLang="zh-CN" sz="4900" dirty="0">
                <a:latin typeface="Helvetica" pitchFamily="2" charset="0"/>
              </a:rPr>
              <a:t>the</a:t>
            </a:r>
            <a:r>
              <a:rPr lang="zh-CN" altLang="en-US" sz="4900" dirty="0">
                <a:latin typeface="Helvetica" pitchFamily="2" charset="0"/>
              </a:rPr>
              <a:t> </a:t>
            </a:r>
            <a:br>
              <a:rPr lang="en-HK" altLang="zh-CN" sz="4900" dirty="0">
                <a:latin typeface="Helvetica" pitchFamily="2" charset="0"/>
              </a:rPr>
            </a:br>
            <a:br>
              <a:rPr lang="en-HK" altLang="zh-CN" dirty="0">
                <a:latin typeface="Helvetica" pitchFamily="2" charset="0"/>
              </a:rPr>
            </a:br>
            <a:r>
              <a:rPr lang="en-US" altLang="zh-CN" dirty="0">
                <a:latin typeface="Helvetica" pitchFamily="2" charset="0"/>
              </a:rPr>
              <a:t>single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cell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topological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analysis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</a:t>
            </a:r>
            <a:r>
              <a:rPr lang="en-US" altLang="zh-CN" dirty="0" err="1">
                <a:latin typeface="Helvetica" pitchFamily="2" charset="0"/>
              </a:rPr>
              <a:t>scTDA</a:t>
            </a:r>
            <a:r>
              <a:rPr lang="en-US" altLang="zh-CN" dirty="0">
                <a:latin typeface="Helvetica" pitchFamily="2" charset="0"/>
              </a:rPr>
              <a:t>)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07107"/>
            <a:ext cx="9144000" cy="1655762"/>
          </a:xfrm>
        </p:spPr>
        <p:txBody>
          <a:bodyPr>
            <a:normAutofit/>
          </a:bodyPr>
          <a:lstStyle/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Quanhua Mu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altLang="zh-CN" sz="1600" dirty="0">
                <a:latin typeface="Helvetica" pitchFamily="2" charset="0"/>
              </a:rPr>
              <a:t>Postdoctoral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Fellow,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HKUST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70793"/>
            <a:ext cx="10515600" cy="4351338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genes: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expression,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variability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165" y="6199130"/>
            <a:ext cx="4267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p.select_genes</a:t>
            </a:r>
            <a:r>
              <a:rPr lang="en-US" dirty="0"/>
              <a:t>(</a:t>
            </a:r>
            <a:r>
              <a:rPr lang="en-US" dirty="0" err="1"/>
              <a:t>avg_counts</a:t>
            </a:r>
            <a:r>
              <a:rPr lang="en-US" dirty="0"/>
              <a:t>=2.0, </a:t>
            </a:r>
            <a:r>
              <a:rPr lang="en-US" dirty="0" err="1"/>
              <a:t>min_z</a:t>
            </a:r>
            <a:r>
              <a:rPr lang="en-US" dirty="0"/>
              <a:t>=3.0)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02" y="2559458"/>
            <a:ext cx="5263317" cy="36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0121" y="3252411"/>
            <a:ext cx="30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195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1%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BB5EF-D6CB-5B40-9041-1F25A947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18C503-F38D-DF4D-9ABB-E9AE64FF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190859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74" y="1690688"/>
            <a:ext cx="6780134" cy="449629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30951"/>
            <a:ext cx="10515600" cy="4351338"/>
          </a:xfrm>
        </p:spPr>
        <p:txBody>
          <a:bodyPr/>
          <a:lstStyle/>
          <a:p>
            <a:r>
              <a:rPr lang="en-US" altLang="zh-CN" dirty="0"/>
              <a:t>Dimensional reduction by PCA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1171" y="60023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PC1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911105" y="3396890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PC2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32EB6-91E4-E74E-A2A3-AF49AADF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A5493C-42A1-4140-B807-71190C7A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15092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30951"/>
            <a:ext cx="10515600" cy="4351338"/>
          </a:xfrm>
        </p:spPr>
        <p:txBody>
          <a:bodyPr/>
          <a:lstStyle/>
          <a:p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dirty="0"/>
              <a:t>representation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PC1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PC2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Mapper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Parameter:</a:t>
            </a:r>
            <a:r>
              <a:rPr lang="zh-CN" altLang="en-US" dirty="0"/>
              <a:t> </a:t>
            </a:r>
            <a:r>
              <a:rPr lang="en-US" dirty="0"/>
              <a:t>25 x 25 bins with an average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40% overlap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unrooted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713" t="20565" r="15370" b="14804"/>
          <a:stretch/>
        </p:blipFill>
        <p:spPr>
          <a:xfrm>
            <a:off x="472404" y="2723968"/>
            <a:ext cx="4280107" cy="3162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004" t="9706" r="6787" b="9457"/>
          <a:stretch/>
        </p:blipFill>
        <p:spPr>
          <a:xfrm>
            <a:off x="5118307" y="2848129"/>
            <a:ext cx="4498935" cy="2853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053" y="3066528"/>
            <a:ext cx="1155700" cy="200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48833" y="4922187"/>
            <a:ext cx="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PDGFRA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80170-EA8A-7840-B5FA-BD6FEDDD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B5DCF4-03E4-8749-81F7-E6D6C18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958A5-9DF6-4745-9819-AA1FFBE087F9}"/>
              </a:ext>
            </a:extLst>
          </p:cNvPr>
          <p:cNvSpPr txBox="1"/>
          <p:nvPr/>
        </p:nvSpPr>
        <p:spPr>
          <a:xfrm>
            <a:off x="5118307" y="5987018"/>
            <a:ext cx="51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Visualisition </a:t>
            </a:r>
            <a:r>
              <a:rPr lang="en-US" dirty="0"/>
              <a:t>of the network may change.</a:t>
            </a:r>
            <a:endParaRPr lang="en-C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8C5A6B-8AD2-EA4F-842D-7C1ED6445DD5}"/>
              </a:ext>
            </a:extLst>
          </p:cNvPr>
          <p:cNvCxnSpPr/>
          <p:nvPr/>
        </p:nvCxnSpPr>
        <p:spPr>
          <a:xfrm>
            <a:off x="4899991" y="2723968"/>
            <a:ext cx="0" cy="3162927"/>
          </a:xfrm>
          <a:prstGeom prst="line">
            <a:avLst/>
          </a:prstGeom>
          <a:ln w="12700">
            <a:solidFill>
              <a:schemeClr val="accent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330951"/>
            <a:ext cx="10515600" cy="4351338"/>
          </a:xfrm>
        </p:spPr>
        <p:txBody>
          <a:bodyPr/>
          <a:lstStyle/>
          <a:p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dirty="0"/>
              <a:t>representation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PC1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PC2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Mapper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Parameter:</a:t>
            </a:r>
            <a:r>
              <a:rPr lang="zh-CN" altLang="en-US" dirty="0"/>
              <a:t> </a:t>
            </a:r>
            <a:r>
              <a:rPr lang="en-US" dirty="0"/>
              <a:t>25 x 25 bins with an average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40% overlap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rooted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03" t="8465" r="5130" b="7193"/>
          <a:stretch/>
        </p:blipFill>
        <p:spPr>
          <a:xfrm>
            <a:off x="5513448" y="2533602"/>
            <a:ext cx="4377127" cy="344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912" t="13989" r="15980" b="14535"/>
          <a:stretch/>
        </p:blipFill>
        <p:spPr>
          <a:xfrm>
            <a:off x="373505" y="2270812"/>
            <a:ext cx="4270948" cy="3704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3201440"/>
            <a:ext cx="1155700" cy="200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59661" y="5075832"/>
            <a:ext cx="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DPPA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505" y="6259872"/>
            <a:ext cx="9759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 = </a:t>
            </a:r>
            <a:r>
              <a:rPr lang="en-US" dirty="0" err="1"/>
              <a:t>scTDA.RootedGraph</a:t>
            </a:r>
            <a:r>
              <a:rPr lang="en-US" dirty="0"/>
              <a:t>(‘</a:t>
            </a:r>
            <a:r>
              <a:rPr lang="en-US" dirty="0" err="1"/>
              <a:t>Embryo_mds</a:t>
            </a:r>
            <a:r>
              <a:rPr lang="en-US" dirty="0"/>
              <a:t>’, ‘</a:t>
            </a:r>
            <a:r>
              <a:rPr lang="en-US" dirty="0" err="1"/>
              <a:t>Embryo.no_subsampling.tsv</a:t>
            </a:r>
            <a:r>
              <a:rPr lang="en-US" dirty="0"/>
              <a:t>’, </a:t>
            </a:r>
            <a:r>
              <a:rPr lang="en-US" dirty="0" err="1"/>
              <a:t>posgl</a:t>
            </a:r>
            <a:r>
              <a:rPr lang="en-US" dirty="0"/>
              <a:t>=True)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/>
              <a:t>c.draw</a:t>
            </a:r>
            <a:r>
              <a:rPr lang="en-US" altLang="zh-CN" dirty="0"/>
              <a:t>('DPPA5');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A010D-EDA7-C042-8C6C-81E33B7C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82A06E-E19D-8B48-B90E-78EB3610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B5102C-24BB-2143-B1FA-DA7A13EB1E1C}"/>
              </a:ext>
            </a:extLst>
          </p:cNvPr>
          <p:cNvCxnSpPr/>
          <p:nvPr/>
        </p:nvCxnSpPr>
        <p:spPr>
          <a:xfrm>
            <a:off x="5357191" y="2716474"/>
            <a:ext cx="0" cy="3162927"/>
          </a:xfrm>
          <a:prstGeom prst="line">
            <a:avLst/>
          </a:prstGeom>
          <a:ln w="12700">
            <a:solidFill>
              <a:schemeClr val="accent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0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TDA</a:t>
            </a:r>
            <a:r>
              <a:rPr lang="zh-CN" altLang="en-US" dirty="0"/>
              <a:t> </a:t>
            </a:r>
            <a:r>
              <a:rPr lang="en-US" dirty="0"/>
              <a:t>correctly reproduces</a:t>
            </a:r>
            <a:r>
              <a:rPr lang="zh-CN" altLang="en-US" dirty="0"/>
              <a:t> </a:t>
            </a:r>
            <a:r>
              <a:rPr lang="en-US" dirty="0"/>
              <a:t>the differentiation time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34" t="7970" r="5131" b="7722"/>
          <a:stretch/>
        </p:blipFill>
        <p:spPr>
          <a:xfrm>
            <a:off x="1262535" y="2379315"/>
            <a:ext cx="6037676" cy="3932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741" t="18230" r="46803"/>
          <a:stretch/>
        </p:blipFill>
        <p:spPr>
          <a:xfrm>
            <a:off x="8154795" y="3709480"/>
            <a:ext cx="252669" cy="18437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09482" y="4945085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Early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10730" y="3713207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Late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7293656" y="4287083"/>
            <a:ext cx="131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Embryo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51657" y="5368604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Time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C8A52-6B34-DA48-BC9B-FC0F0E7D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B15F86-563E-B748-9E13-8FE432D9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178435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Pseudo-timing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 topological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35" t="7474" r="6457" b="7225"/>
          <a:stretch/>
        </p:blipFill>
        <p:spPr>
          <a:xfrm>
            <a:off x="838199" y="2381538"/>
            <a:ext cx="5671067" cy="3795425"/>
          </a:xfrm>
          <a:prstGeom prst="rect">
            <a:avLst/>
          </a:prstGeom>
        </p:spPr>
      </p:pic>
      <p:sp>
        <p:nvSpPr>
          <p:cNvPr id="7" name="Triangle 6"/>
          <p:cNvSpPr/>
          <p:nvPr/>
        </p:nvSpPr>
        <p:spPr>
          <a:xfrm>
            <a:off x="5946099" y="5711253"/>
            <a:ext cx="149901" cy="209862"/>
          </a:xfrm>
          <a:prstGeom prst="triangle">
            <a:avLst/>
          </a:prstGeom>
          <a:solidFill>
            <a:srgbClr val="FF80F1"/>
          </a:solidFill>
          <a:ln>
            <a:solidFill>
              <a:srgbClr val="FF8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96852" y="5631518"/>
            <a:ext cx="1224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741" t="18230" r="46803"/>
          <a:stretch/>
        </p:blipFill>
        <p:spPr>
          <a:xfrm>
            <a:off x="8560361" y="3603062"/>
            <a:ext cx="252669" cy="18437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15048" y="4838667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Low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6296" y="3606789"/>
            <a:ext cx="69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High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57223" y="5285002"/>
            <a:ext cx="1416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Distance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F0232-9EC6-2143-8C77-AF9C8C70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15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CB5B33-1508-D64D-99AE-DC962994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34712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Pseudo-time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 topological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353"/>
            <a:ext cx="5667531" cy="3865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38859" y="2933289"/>
                <a:ext cx="18437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0.91</a:t>
                </a:r>
              </a:p>
              <a:p>
                <a:r>
                  <a:rPr lang="en-US" altLang="zh-CN" i="1" dirty="0"/>
                  <a:t>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=2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CN" dirty="0"/>
                  <a:t>10</a:t>
                </a:r>
                <a:r>
                  <a:rPr lang="en-US" altLang="zh-CN" baseline="30000" dirty="0"/>
                  <a:t>-259</a:t>
                </a:r>
                <a:endParaRPr lang="en-US" baseline="30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859" y="2933289"/>
                <a:ext cx="184379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64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2FFEF-DF24-7347-88D0-B302FB57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843B0F-A4CF-744F-8CA8-979EEC98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85158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869F1-0648-FB46-85B3-14A8725A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FC096C-1CF7-C748-B3E5-935B16D7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altLang="zh-CN" dirty="0"/>
              <a:t>Skeleton of the network captures the differentiation process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5CA53E-EC6D-644A-A620-18D9CB28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178D7C-EDD1-CF4F-B518-219D8E88895E}"/>
              </a:ext>
            </a:extLst>
          </p:cNvPr>
          <p:cNvSpPr/>
          <p:nvPr/>
        </p:nvSpPr>
        <p:spPr>
          <a:xfrm>
            <a:off x="1176917" y="5730430"/>
            <a:ext cx="449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c.draw_skeleton(‘timepoint', markpath=True);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1041F-7D3C-C344-8F54-04403A94C9D1}"/>
              </a:ext>
            </a:extLst>
          </p:cNvPr>
          <p:cNvSpPr/>
          <p:nvPr/>
        </p:nvSpPr>
        <p:spPr>
          <a:xfrm>
            <a:off x="7483942" y="2950772"/>
            <a:ext cx="3316459" cy="650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Red path: the inner cell mass 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Gray path: trophectoderm</a:t>
            </a:r>
            <a:endParaRPr lang="en-C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787BB8-6B6B-E146-9CBC-7879E9204D77}"/>
              </a:ext>
            </a:extLst>
          </p:cNvPr>
          <p:cNvGrpSpPr/>
          <p:nvPr/>
        </p:nvGrpSpPr>
        <p:grpSpPr>
          <a:xfrm>
            <a:off x="838200" y="2391259"/>
            <a:ext cx="5613145" cy="3001277"/>
            <a:chOff x="1176917" y="2404706"/>
            <a:chExt cx="5613145" cy="3001277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3D0D78CF-5059-DA4D-BEB3-0E5A9A552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18" t="14714" r="15496" b="14925"/>
            <a:stretch/>
          </p:blipFill>
          <p:spPr>
            <a:xfrm>
              <a:off x="1176917" y="2404706"/>
              <a:ext cx="4018815" cy="30012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7742A4-B02D-4E45-AC8E-9BE5B292E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41" t="18230" r="46803"/>
            <a:stretch/>
          </p:blipFill>
          <p:spPr>
            <a:xfrm>
              <a:off x="5843331" y="2796082"/>
              <a:ext cx="252669" cy="184379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4F1650-90E4-5645-B86C-81F928DE8787}"/>
                </a:ext>
              </a:extLst>
            </p:cNvPr>
            <p:cNvSpPr/>
            <p:nvPr/>
          </p:nvSpPr>
          <p:spPr>
            <a:xfrm>
              <a:off x="6098018" y="4031687"/>
              <a:ext cx="6907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Early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6434F8-F3DF-0142-B292-7F1911EC0EBB}"/>
                </a:ext>
              </a:extLst>
            </p:cNvPr>
            <p:cNvSpPr/>
            <p:nvPr/>
          </p:nvSpPr>
          <p:spPr>
            <a:xfrm>
              <a:off x="6099266" y="2799809"/>
              <a:ext cx="6907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Late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642EFD-1D7E-344B-8C2E-6C6BF7A527B2}"/>
                </a:ext>
              </a:extLst>
            </p:cNvPr>
            <p:cNvSpPr/>
            <p:nvPr/>
          </p:nvSpPr>
          <p:spPr>
            <a:xfrm rot="16200000">
              <a:off x="4982192" y="3373685"/>
              <a:ext cx="13160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Embryo</a:t>
              </a:r>
              <a:r>
                <a:rPr lang="zh-CN" altLang="en-US" dirty="0"/>
                <a:t> </a:t>
              </a:r>
              <a:r>
                <a:rPr lang="en-US" altLang="zh-CN" dirty="0"/>
                <a:t>day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FE2079-8765-A447-99BF-69A999A380C2}"/>
                </a:ext>
              </a:extLst>
            </p:cNvPr>
            <p:cNvSpPr/>
            <p:nvPr/>
          </p:nvSpPr>
          <p:spPr>
            <a:xfrm>
              <a:off x="5640193" y="4455206"/>
              <a:ext cx="6907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Time</a:t>
              </a:r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7D829E1-6B77-DA48-9AF3-04B0CFFFE5AC}"/>
                </a:ext>
              </a:extLst>
            </p:cNvPr>
            <p:cNvSpPr/>
            <p:nvPr/>
          </p:nvSpPr>
          <p:spPr>
            <a:xfrm>
              <a:off x="1251704" y="3169141"/>
              <a:ext cx="1315474" cy="677030"/>
            </a:xfrm>
            <a:custGeom>
              <a:avLst/>
              <a:gdLst>
                <a:gd name="connsiteX0" fmla="*/ 0 w 1302026"/>
                <a:gd name="connsiteY0" fmla="*/ 0 h 596348"/>
                <a:gd name="connsiteX1" fmla="*/ 626165 w 1302026"/>
                <a:gd name="connsiteY1" fmla="*/ 467140 h 596348"/>
                <a:gd name="connsiteX2" fmla="*/ 1302026 w 1302026"/>
                <a:gd name="connsiteY2" fmla="*/ 596348 h 596348"/>
                <a:gd name="connsiteX0" fmla="*/ 0 w 1302026"/>
                <a:gd name="connsiteY0" fmla="*/ 0 h 596348"/>
                <a:gd name="connsiteX1" fmla="*/ 403743 w 1302026"/>
                <a:gd name="connsiteY1" fmla="*/ 442426 h 596348"/>
                <a:gd name="connsiteX2" fmla="*/ 1302026 w 1302026"/>
                <a:gd name="connsiteY2" fmla="*/ 596348 h 596348"/>
                <a:gd name="connsiteX0" fmla="*/ 0 w 1302026"/>
                <a:gd name="connsiteY0" fmla="*/ 0 h 596348"/>
                <a:gd name="connsiteX1" fmla="*/ 477884 w 1302026"/>
                <a:gd name="connsiteY1" fmla="*/ 454783 h 596348"/>
                <a:gd name="connsiteX2" fmla="*/ 1302026 w 1302026"/>
                <a:gd name="connsiteY2" fmla="*/ 596348 h 596348"/>
                <a:gd name="connsiteX0" fmla="*/ 0 w 1315474"/>
                <a:gd name="connsiteY0" fmla="*/ 0 h 677030"/>
                <a:gd name="connsiteX1" fmla="*/ 491332 w 1315474"/>
                <a:gd name="connsiteY1" fmla="*/ 535465 h 677030"/>
                <a:gd name="connsiteX2" fmla="*/ 1315474 w 1315474"/>
                <a:gd name="connsiteY2" fmla="*/ 677030 h 67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5474" h="677030">
                  <a:moveTo>
                    <a:pt x="0" y="0"/>
                  </a:moveTo>
                  <a:cubicBezTo>
                    <a:pt x="204580" y="183874"/>
                    <a:pt x="274328" y="436074"/>
                    <a:pt x="491332" y="535465"/>
                  </a:cubicBezTo>
                  <a:cubicBezTo>
                    <a:pt x="708336" y="634856"/>
                    <a:pt x="1086045" y="662121"/>
                    <a:pt x="1315474" y="677030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BBC71-0EAE-6245-8A09-13E76D852FCF}"/>
                </a:ext>
              </a:extLst>
            </p:cNvPr>
            <p:cNvSpPr/>
            <p:nvPr/>
          </p:nvSpPr>
          <p:spPr>
            <a:xfrm>
              <a:off x="3470712" y="2900349"/>
              <a:ext cx="729049" cy="370703"/>
            </a:xfrm>
            <a:custGeom>
              <a:avLst/>
              <a:gdLst>
                <a:gd name="connsiteX0" fmla="*/ 0 w 729049"/>
                <a:gd name="connsiteY0" fmla="*/ 370703 h 370703"/>
                <a:gd name="connsiteX1" fmla="*/ 457200 w 729049"/>
                <a:gd name="connsiteY1" fmla="*/ 185352 h 370703"/>
                <a:gd name="connsiteX2" fmla="*/ 729049 w 729049"/>
                <a:gd name="connsiteY2" fmla="*/ 0 h 37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9049" h="370703">
                  <a:moveTo>
                    <a:pt x="0" y="370703"/>
                  </a:moveTo>
                  <a:cubicBezTo>
                    <a:pt x="167846" y="308919"/>
                    <a:pt x="335692" y="247136"/>
                    <a:pt x="457200" y="185352"/>
                  </a:cubicBezTo>
                  <a:cubicBezTo>
                    <a:pt x="578708" y="123568"/>
                    <a:pt x="653878" y="61784"/>
                    <a:pt x="729049" y="0"/>
                  </a:cubicBezTo>
                </a:path>
              </a:pathLst>
            </a:cu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107AACB-B489-004E-BB7A-A158FE9EB54D}"/>
                </a:ext>
              </a:extLst>
            </p:cNvPr>
            <p:cNvSpPr/>
            <p:nvPr/>
          </p:nvSpPr>
          <p:spPr>
            <a:xfrm>
              <a:off x="2993718" y="3907358"/>
              <a:ext cx="140355" cy="654908"/>
            </a:xfrm>
            <a:custGeom>
              <a:avLst/>
              <a:gdLst>
                <a:gd name="connsiteX0" fmla="*/ 0 w 140355"/>
                <a:gd name="connsiteY0" fmla="*/ 0 h 654908"/>
                <a:gd name="connsiteX1" fmla="*/ 123568 w 140355"/>
                <a:gd name="connsiteY1" fmla="*/ 308919 h 654908"/>
                <a:gd name="connsiteX2" fmla="*/ 135924 w 140355"/>
                <a:gd name="connsiteY2" fmla="*/ 654908 h 65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55" h="654908">
                  <a:moveTo>
                    <a:pt x="0" y="0"/>
                  </a:moveTo>
                  <a:cubicBezTo>
                    <a:pt x="50457" y="99884"/>
                    <a:pt x="100914" y="199768"/>
                    <a:pt x="123568" y="308919"/>
                  </a:cubicBezTo>
                  <a:cubicBezTo>
                    <a:pt x="146222" y="418070"/>
                    <a:pt x="141073" y="536489"/>
                    <a:pt x="135924" y="654908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5F43A08-80E5-324A-AC5E-06C4ECE28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88"/>
          <a:stretch/>
        </p:blipFill>
        <p:spPr>
          <a:xfrm>
            <a:off x="7285408" y="3942265"/>
            <a:ext cx="4499437" cy="9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46" y="2118395"/>
            <a:ext cx="8599055" cy="44072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7308" y="2118396"/>
            <a:ext cx="591885" cy="384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1551" y="2118394"/>
            <a:ext cx="591885" cy="384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9526" y="1510832"/>
            <a:ext cx="10515600" cy="4351338"/>
          </a:xfrm>
        </p:spPr>
        <p:txBody>
          <a:bodyPr/>
          <a:lstStyle/>
          <a:p>
            <a:r>
              <a:rPr lang="en-US" altLang="zh-CN" dirty="0"/>
              <a:t>Connectivity and centroid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18E5F-2FF3-E440-8A4F-8FF1F4E8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A3215D-EA37-D645-B7E6-CCE146EB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153093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75"/>
            <a:ext cx="6923030" cy="5217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77" y="1121087"/>
            <a:ext cx="11055246" cy="4351338"/>
          </a:xfrm>
        </p:spPr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Transient cellular states </a:t>
            </a:r>
            <a:r>
              <a:rPr lang="en-US" dirty="0"/>
              <a:t>identified based on centroid and dispersion</a:t>
            </a:r>
          </a:p>
        </p:txBody>
      </p:sp>
      <p:sp>
        <p:nvSpPr>
          <p:cNvPr id="6" name="Oval 5"/>
          <p:cNvSpPr/>
          <p:nvPr/>
        </p:nvSpPr>
        <p:spPr>
          <a:xfrm rot="1357191">
            <a:off x="1371824" y="4923970"/>
            <a:ext cx="835303" cy="1261217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897607">
            <a:off x="3335377" y="4621966"/>
            <a:ext cx="945534" cy="137836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682652">
            <a:off x="4534705" y="4731056"/>
            <a:ext cx="945534" cy="1378363"/>
          </a:xfrm>
          <a:prstGeom prst="ellipse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40483-F8F7-5B44-9734-E6EAE51B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4C25FC-4238-4349-99EB-FC9E1108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94E11-C2EE-D243-BE3D-BAA00DBD2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3" t="13333" r="16173" b="15629"/>
          <a:stretch/>
        </p:blipFill>
        <p:spPr>
          <a:xfrm>
            <a:off x="6753208" y="2150452"/>
            <a:ext cx="5014513" cy="41468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FB2BE-EF6C-4045-BC68-6D4E0BF20F86}"/>
              </a:ext>
            </a:extLst>
          </p:cNvPr>
          <p:cNvGrpSpPr/>
          <p:nvPr/>
        </p:nvGrpSpPr>
        <p:grpSpPr>
          <a:xfrm>
            <a:off x="7379310" y="5765466"/>
            <a:ext cx="1330376" cy="369332"/>
            <a:chOff x="1449049" y="5798862"/>
            <a:chExt cx="1330376" cy="369332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C41BE85-390D-3D4D-95F6-4ACDF32BB193}"/>
                </a:ext>
              </a:extLst>
            </p:cNvPr>
            <p:cNvSpPr/>
            <p:nvPr/>
          </p:nvSpPr>
          <p:spPr>
            <a:xfrm>
              <a:off x="1449049" y="5857185"/>
              <a:ext cx="149901" cy="209862"/>
            </a:xfrm>
            <a:prstGeom prst="triangle">
              <a:avLst/>
            </a:prstGeom>
            <a:solidFill>
              <a:srgbClr val="FF80F1"/>
            </a:solidFill>
            <a:ln>
              <a:solidFill>
                <a:srgbClr val="FF8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4476D-AC38-0A49-8683-2839F3588EDE}"/>
                </a:ext>
              </a:extLst>
            </p:cNvPr>
            <p:cNvSpPr/>
            <p:nvPr/>
          </p:nvSpPr>
          <p:spPr>
            <a:xfrm>
              <a:off x="1555228" y="5798862"/>
              <a:ext cx="12241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Root</a:t>
              </a:r>
              <a:r>
                <a:rPr lang="zh-CN" altLang="en-US" dirty="0"/>
                <a:t> </a:t>
              </a:r>
              <a:r>
                <a:rPr lang="en-US" altLang="zh-CN" dirty="0"/>
                <a:t>node</a:t>
              </a:r>
              <a:endParaRPr lang="en-US" dirty="0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8CF9838-96CD-C949-9F52-062F3B73D7AD}"/>
              </a:ext>
            </a:extLst>
          </p:cNvPr>
          <p:cNvSpPr>
            <a:spLocks noChangeAspect="1"/>
          </p:cNvSpPr>
          <p:nvPr/>
        </p:nvSpPr>
        <p:spPr>
          <a:xfrm>
            <a:off x="6361020" y="2433918"/>
            <a:ext cx="108000" cy="108000"/>
          </a:xfrm>
          <a:prstGeom prst="ellipse">
            <a:avLst/>
          </a:prstGeom>
          <a:solidFill>
            <a:srgbClr val="07F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1CF0E5-0A40-3F46-8EAA-7CE43CCE0284}"/>
              </a:ext>
            </a:extLst>
          </p:cNvPr>
          <p:cNvSpPr>
            <a:spLocks noChangeAspect="1"/>
          </p:cNvSpPr>
          <p:nvPr/>
        </p:nvSpPr>
        <p:spPr>
          <a:xfrm>
            <a:off x="6361020" y="2636877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0129A5-AE4B-FE4A-9862-14B545699E2E}"/>
              </a:ext>
            </a:extLst>
          </p:cNvPr>
          <p:cNvSpPr>
            <a:spLocks noChangeAspect="1"/>
          </p:cNvSpPr>
          <p:nvPr/>
        </p:nvSpPr>
        <p:spPr>
          <a:xfrm>
            <a:off x="6361020" y="2827621"/>
            <a:ext cx="108000" cy="108000"/>
          </a:xfrm>
          <a:prstGeom prst="ellipse">
            <a:avLst/>
          </a:prstGeom>
          <a:solidFill>
            <a:srgbClr val="1C1A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EC141-C564-1848-B690-A841BF118F54}"/>
              </a:ext>
            </a:extLst>
          </p:cNvPr>
          <p:cNvSpPr/>
          <p:nvPr/>
        </p:nvSpPr>
        <p:spPr>
          <a:xfrm>
            <a:off x="6447462" y="2372034"/>
            <a:ext cx="2163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Transient state 1</a:t>
            </a:r>
          </a:p>
          <a:p>
            <a:r>
              <a:rPr lang="en-US" altLang="zh-CN" sz="1200" dirty="0">
                <a:latin typeface="Helvetica" pitchFamily="2" charset="0"/>
              </a:rPr>
              <a:t>Transient state 2</a:t>
            </a:r>
            <a:endParaRPr lang="en-US" sz="1200" dirty="0"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Transient state 3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6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Introduction to single cell RNA sequencing</a:t>
            </a:r>
          </a:p>
          <a:p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scTDA</a:t>
            </a:r>
            <a:r>
              <a:rPr lang="en-US" dirty="0">
                <a:latin typeface="Helvetica" pitchFamily="2" charset="0"/>
              </a:rPr>
              <a:t> (mapper)</a:t>
            </a:r>
          </a:p>
          <a:p>
            <a:r>
              <a:rPr lang="en-US" dirty="0">
                <a:latin typeface="Helvetica" pitchFamily="2" charset="0"/>
              </a:rPr>
              <a:t>Case study: human embryo development at single-cell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35431-2D94-5847-84B6-14EBEFAC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Reference and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scTDA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https://github.com/RabadanLab/scTDA</a:t>
            </a:r>
            <a:endParaRPr lang="en-US" dirty="0"/>
          </a:p>
          <a:p>
            <a:endParaRPr lang="en-US" dirty="0"/>
          </a:p>
          <a:p>
            <a:r>
              <a:rPr lang="en-US" dirty="0"/>
              <a:t>Tutorial: </a:t>
            </a:r>
            <a:r>
              <a:rPr lang="en-US" sz="2000" dirty="0">
                <a:hlinkClick r:id="rId3" invalidUrl="https://www.dropbox.com/s/ma80a641miteyxf/scTDA Tutorial.tar.gz?dl=1"/>
              </a:rPr>
              <a:t>https://www.dropbox.com/s/ma80a641miteyxf/scTDA%20Tutorial.tar.gz?dl=1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Methods: </a:t>
            </a:r>
            <a:r>
              <a:rPr lang="en-US" dirty="0">
                <a:hlinkClick r:id="rId4"/>
              </a:rPr>
              <a:t>https://www.nature.com/articles/nbt.3854.pdf</a:t>
            </a:r>
            <a:endParaRPr lang="en-US" dirty="0"/>
          </a:p>
          <a:p>
            <a:r>
              <a:rPr lang="en-US" dirty="0"/>
              <a:t>Dataset: </a:t>
            </a:r>
            <a:r>
              <a:rPr lang="en-US" dirty="0">
                <a:hlinkClick r:id="rId5"/>
              </a:rPr>
              <a:t>https://www.cell.com/fulltext/S0092-8674(16)30280-X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43FF-44F5-B740-95D9-21EE3EC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F6771-F445-234C-9C7C-02BA4463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0413E-0222-DB42-81A5-70150D2F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924"/>
            <a:ext cx="12192000" cy="36024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0D9A6B-8A52-9247-B831-79FA659F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7" y="347676"/>
            <a:ext cx="10806953" cy="10508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Proposed data for course project using </a:t>
            </a:r>
            <a:r>
              <a:rPr lang="en-US" dirty="0" err="1">
                <a:latin typeface="Helvetica" pitchFamily="2" charset="0"/>
              </a:rPr>
              <a:t>scTDA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94D0-EB5C-4646-B217-E8C79F58A72B}"/>
              </a:ext>
            </a:extLst>
          </p:cNvPr>
          <p:cNvSpPr txBox="1"/>
          <p:nvPr/>
        </p:nvSpPr>
        <p:spPr>
          <a:xfrm>
            <a:off x="6400765" y="6400412"/>
            <a:ext cx="420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Zhong et al, </a:t>
            </a:r>
            <a:r>
              <a:rPr lang="en-US" sz="1200" b="1" i="1" dirty="0">
                <a:latin typeface="Helvetica" pitchFamily="2" charset="0"/>
              </a:rPr>
              <a:t>Nature </a:t>
            </a:r>
            <a:r>
              <a:rPr lang="en-US" sz="1200" dirty="0">
                <a:latin typeface="Helvetica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21449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1504B-872D-A84B-B54B-C70AE6C9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6EA89-A24A-EB48-A73C-AA09391B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31" y="1083370"/>
            <a:ext cx="6482137" cy="34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3C98F-72F6-494E-9107-7AF228B7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6310"/>
            <a:ext cx="12192000" cy="12234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7CDC06-05A7-2B49-8048-16555C44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Sample and data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31C0E-B033-EA42-A6EF-C90EBE3700CE}"/>
              </a:ext>
            </a:extLst>
          </p:cNvPr>
          <p:cNvSpPr txBox="1"/>
          <p:nvPr/>
        </p:nvSpPr>
        <p:spPr>
          <a:xfrm>
            <a:off x="6400765" y="6400412"/>
            <a:ext cx="420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Zhong et al, </a:t>
            </a:r>
            <a:r>
              <a:rPr lang="en-US" sz="1200" b="1" i="1" dirty="0">
                <a:latin typeface="Helvetica" pitchFamily="2" charset="0"/>
              </a:rPr>
              <a:t>Nature </a:t>
            </a:r>
            <a:r>
              <a:rPr lang="en-US" sz="1200" dirty="0">
                <a:latin typeface="Helvetica" pitchFamily="2" charset="0"/>
              </a:rPr>
              <a:t>2018</a:t>
            </a:r>
          </a:p>
        </p:txBody>
      </p:sp>
      <p:pic>
        <p:nvPicPr>
          <p:cNvPr id="4098" name="Picture 2" descr="Prefrontal Cortex | The Science of Psychotherapy">
            <a:extLst>
              <a:ext uri="{FF2B5EF4-FFF2-40B4-BE49-F238E27FC236}">
                <a16:creationId xmlns:a16="http://schemas.microsoft.com/office/drawing/2014/main" id="{BF03B262-4D09-CA47-A5A4-41667BFF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8364"/>
            <a:ext cx="5096435" cy="20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1DA3D-8983-0249-B09A-44C2C05C8BCE}"/>
              </a:ext>
            </a:extLst>
          </p:cNvPr>
          <p:cNvCxnSpPr/>
          <p:nvPr/>
        </p:nvCxnSpPr>
        <p:spPr>
          <a:xfrm>
            <a:off x="5190565" y="1371600"/>
            <a:ext cx="0" cy="3115370"/>
          </a:xfrm>
          <a:prstGeom prst="line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D4F99-C521-E745-893F-4C2A1ECFBD4C}"/>
              </a:ext>
            </a:extLst>
          </p:cNvPr>
          <p:cNvSpPr/>
          <p:nvPr/>
        </p:nvSpPr>
        <p:spPr>
          <a:xfrm>
            <a:off x="9359153" y="3768357"/>
            <a:ext cx="497541" cy="198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B470A-C944-5348-A1E0-00A5BE8D7019}"/>
              </a:ext>
            </a:extLst>
          </p:cNvPr>
          <p:cNvSpPr/>
          <p:nvPr/>
        </p:nvSpPr>
        <p:spPr>
          <a:xfrm>
            <a:off x="11452410" y="2559835"/>
            <a:ext cx="497541" cy="198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370ED-5D58-204C-BD90-BC38AF90254A}"/>
              </a:ext>
            </a:extLst>
          </p:cNvPr>
          <p:cNvSpPr/>
          <p:nvPr/>
        </p:nvSpPr>
        <p:spPr>
          <a:xfrm>
            <a:off x="5694123" y="4475627"/>
            <a:ext cx="5014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PFC: prefrontal cortex; GW: gestational week; RT: reverse transcription</a:t>
            </a:r>
            <a:endParaRPr lang="en-CN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8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D4C1-9713-A947-9752-4DC3820B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90E6F-EDCA-AE4C-ADDD-E2666B147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34"/>
          <a:stretch/>
        </p:blipFill>
        <p:spPr>
          <a:xfrm>
            <a:off x="8406092" y="1471091"/>
            <a:ext cx="3413873" cy="41479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E113A6-B313-E347-A624-8A6B478A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Preview of the scRNA-seq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7A08-9B7E-4545-9AA3-10AEF194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" y="1649136"/>
            <a:ext cx="7620000" cy="2463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BCD0F4-171E-8C40-83E2-E186F4E9E902}"/>
              </a:ext>
            </a:extLst>
          </p:cNvPr>
          <p:cNvSpPr/>
          <p:nvPr/>
        </p:nvSpPr>
        <p:spPr>
          <a:xfrm>
            <a:off x="268941" y="5434341"/>
            <a:ext cx="7023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hlinkClick r:id="rId4"/>
              </a:rPr>
              <a:t>https://www.ncbi.nlm.nih.gov/geo/query/acc.cgi?acc=GSE104276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8727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E4E96-5D25-D843-96FE-BCAB1C7A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56B1E-F922-6147-91E8-8396C232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Acknowledgement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74C07-46F1-624B-BA98-DF97ECF3E407}"/>
              </a:ext>
            </a:extLst>
          </p:cNvPr>
          <p:cNvSpPr txBox="1"/>
          <p:nvPr/>
        </p:nvSpPr>
        <p:spPr>
          <a:xfrm>
            <a:off x="726141" y="1304365"/>
            <a:ext cx="724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Helvetica" pitchFamily="2" charset="0"/>
              </a:rPr>
              <a:t>The tissue donors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Helvetica" pitchFamily="2" charset="0"/>
              </a:rPr>
              <a:t>The data generators</a:t>
            </a:r>
          </a:p>
        </p:txBody>
      </p:sp>
    </p:spTree>
    <p:extLst>
      <p:ext uri="{BB962C8B-B14F-4D97-AF65-F5344CB8AC3E}">
        <p14:creationId xmlns:p14="http://schemas.microsoft.com/office/powerpoint/2010/main" val="246679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Single cell RNA sequencing (</a:t>
            </a:r>
            <a:r>
              <a:rPr lang="en-US" dirty="0" err="1">
                <a:latin typeface="Helvetica" pitchFamily="2" charset="0"/>
              </a:rPr>
              <a:t>scRNA</a:t>
            </a:r>
            <a:r>
              <a:rPr lang="en-US" dirty="0">
                <a:latin typeface="Helvetica" pitchFamily="2" charset="0"/>
              </a:rPr>
              <a:t>-seq)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3523" y="1298102"/>
            <a:ext cx="3034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single cell?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Remove ensemble average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Discover rare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Reveal mechanisms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6426"/>
          <a:stretch/>
        </p:blipFill>
        <p:spPr>
          <a:xfrm>
            <a:off x="8612409" y="4509200"/>
            <a:ext cx="2251815" cy="16439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6098" b="1250"/>
          <a:stretch/>
        </p:blipFill>
        <p:spPr>
          <a:xfrm>
            <a:off x="8630328" y="2781834"/>
            <a:ext cx="2215976" cy="15856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2DBC1-93C9-FB43-A026-973C569C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E049C-976C-F242-BEDA-16A2021E627D}"/>
              </a:ext>
            </a:extLst>
          </p:cNvPr>
          <p:cNvSpPr/>
          <p:nvPr/>
        </p:nvSpPr>
        <p:spPr>
          <a:xfrm>
            <a:off x="8730344" y="4652325"/>
            <a:ext cx="756920" cy="207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/>
          <p:cNvSpPr/>
          <p:nvPr/>
        </p:nvSpPr>
        <p:spPr>
          <a:xfrm rot="7987621">
            <a:off x="8902266" y="4757860"/>
            <a:ext cx="242533" cy="12391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D25B3-06F3-0B4D-AFBC-36F4D4015D96}"/>
              </a:ext>
            </a:extLst>
          </p:cNvPr>
          <p:cNvSpPr txBox="1"/>
          <p:nvPr/>
        </p:nvSpPr>
        <p:spPr>
          <a:xfrm>
            <a:off x="10941079" y="3413823"/>
            <a:ext cx="96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“bulk”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5D6DE-D8AE-5543-B521-EA92DEAEC90E}"/>
              </a:ext>
            </a:extLst>
          </p:cNvPr>
          <p:cNvSpPr txBox="1"/>
          <p:nvPr/>
        </p:nvSpPr>
        <p:spPr>
          <a:xfrm>
            <a:off x="10771660" y="5187060"/>
            <a:ext cx="133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“single-cell”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1D7AA-6130-9341-9BA7-CF7F1AF57F71}"/>
              </a:ext>
            </a:extLst>
          </p:cNvPr>
          <p:cNvGrpSpPr/>
          <p:nvPr/>
        </p:nvGrpSpPr>
        <p:grpSpPr>
          <a:xfrm>
            <a:off x="452891" y="1457670"/>
            <a:ext cx="7765019" cy="4695527"/>
            <a:chOff x="504940" y="1343059"/>
            <a:chExt cx="7765019" cy="46955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6339"/>
            <a:stretch/>
          </p:blipFill>
          <p:spPr>
            <a:xfrm>
              <a:off x="504940" y="1343060"/>
              <a:ext cx="7765019" cy="469552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69929C-3464-B349-AF66-C8926982443C}"/>
                </a:ext>
              </a:extLst>
            </p:cNvPr>
            <p:cNvSpPr/>
            <p:nvPr/>
          </p:nvSpPr>
          <p:spPr>
            <a:xfrm>
              <a:off x="912408" y="1996062"/>
              <a:ext cx="1789539" cy="155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CN" sz="11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RNA sequencing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E1A7D1-3AC6-874F-85D9-15B3513881CD}"/>
                </a:ext>
              </a:extLst>
            </p:cNvPr>
            <p:cNvSpPr/>
            <p:nvPr/>
          </p:nvSpPr>
          <p:spPr>
            <a:xfrm>
              <a:off x="912408" y="3949761"/>
              <a:ext cx="1789539" cy="155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CN" sz="11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cell RNA sequencing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8D3348-A1B6-E546-9FDA-A95B3EA24AB3}"/>
                </a:ext>
              </a:extLst>
            </p:cNvPr>
            <p:cNvSpPr/>
            <p:nvPr/>
          </p:nvSpPr>
          <p:spPr>
            <a:xfrm>
              <a:off x="2644814" y="3414062"/>
              <a:ext cx="1585559" cy="207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RNA is extracted from all the cells and reverse-transcribed to cDNA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8CCE34-9C2A-474A-8D94-87EF60A153EB}"/>
                </a:ext>
              </a:extLst>
            </p:cNvPr>
            <p:cNvSpPr/>
            <p:nvPr/>
          </p:nvSpPr>
          <p:spPr>
            <a:xfrm>
              <a:off x="4448968" y="3414062"/>
              <a:ext cx="358356" cy="155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cDNA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C48CC-DE70-D24E-A405-4D4CA107549A}"/>
                </a:ext>
              </a:extLst>
            </p:cNvPr>
            <p:cNvSpPr/>
            <p:nvPr/>
          </p:nvSpPr>
          <p:spPr>
            <a:xfrm>
              <a:off x="3205706" y="5005270"/>
              <a:ext cx="231888" cy="1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CN" sz="700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RNA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00FC78-FBDC-6649-ACDC-B0EE6314661C}"/>
                </a:ext>
              </a:extLst>
            </p:cNvPr>
            <p:cNvSpPr/>
            <p:nvPr/>
          </p:nvSpPr>
          <p:spPr>
            <a:xfrm>
              <a:off x="3536861" y="5328403"/>
              <a:ext cx="1021692" cy="342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Reverse transcription and cDNA amplification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E8A1A-4DB1-D54A-959E-3B4BAF67CE3E}"/>
                </a:ext>
              </a:extLst>
            </p:cNvPr>
            <p:cNvSpPr/>
            <p:nvPr/>
          </p:nvSpPr>
          <p:spPr>
            <a:xfrm>
              <a:off x="2956750" y="5650189"/>
              <a:ext cx="295214" cy="1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RNA 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3EF0B1-7A2F-9F43-A8FF-743FE9E8A589}"/>
                </a:ext>
              </a:extLst>
            </p:cNvPr>
            <p:cNvSpPr/>
            <p:nvPr/>
          </p:nvSpPr>
          <p:spPr>
            <a:xfrm>
              <a:off x="4558553" y="5607974"/>
              <a:ext cx="1287731" cy="342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Aplified cDNA is sequenced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3E1932-45B7-6142-A056-D642D705CB98}"/>
                </a:ext>
              </a:extLst>
            </p:cNvPr>
            <p:cNvSpPr/>
            <p:nvPr/>
          </p:nvSpPr>
          <p:spPr>
            <a:xfrm>
              <a:off x="6096000" y="5669253"/>
              <a:ext cx="201257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033D34-1578-2D4F-8625-317D692D4976}"/>
                </a:ext>
              </a:extLst>
            </p:cNvPr>
            <p:cNvSpPr/>
            <p:nvPr/>
          </p:nvSpPr>
          <p:spPr>
            <a:xfrm>
              <a:off x="6196320" y="3343237"/>
              <a:ext cx="1765309" cy="349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“Bulk” RNA-seq data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B7F42D8-D67C-F748-A63A-A786DCFDE330}"/>
                </a:ext>
              </a:extLst>
            </p:cNvPr>
            <p:cNvSpPr/>
            <p:nvPr/>
          </p:nvSpPr>
          <p:spPr>
            <a:xfrm>
              <a:off x="6242071" y="5600761"/>
              <a:ext cx="1765309" cy="349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N" sz="700" b="1" dirty="0">
                  <a:solidFill>
                    <a:srgbClr val="8D8D8D"/>
                  </a:solidFill>
                  <a:latin typeface="Helvetica" pitchFamily="2" charset="0"/>
                  <a:cs typeface="Times New Roman" panose="02020603050405020304" pitchFamily="18" charset="0"/>
                </a:rPr>
                <a:t>Single-cell RNA-seq data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ED410F-00EE-034E-BE6E-0E41B9A6ED96}"/>
                </a:ext>
              </a:extLst>
            </p:cNvPr>
            <p:cNvSpPr/>
            <p:nvPr/>
          </p:nvSpPr>
          <p:spPr>
            <a:xfrm>
              <a:off x="504940" y="1343059"/>
              <a:ext cx="3031921" cy="555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88636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8" y="1690688"/>
            <a:ext cx="7774812" cy="42569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37" y="1690688"/>
            <a:ext cx="2267952" cy="425695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14204" y="6156595"/>
            <a:ext cx="43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screenshot of the scRNA-seq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11785" y="6156595"/>
            <a:ext cx="30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Annotation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 the cells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ADD3C-237A-0A43-B4AE-3D9AE6C7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2DF683-8189-DC41-BA77-D1BFEAF8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 err="1">
                <a:latin typeface="Helvetica" pitchFamily="2" charset="0"/>
              </a:rPr>
              <a:t>scRNA</a:t>
            </a:r>
            <a:r>
              <a:rPr lang="en-US" dirty="0">
                <a:latin typeface="Helvetica" pitchFamily="2" charset="0"/>
              </a:rPr>
              <a:t>-seq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497544-A3BD-624A-9083-2BFF5328420D}"/>
              </a:ext>
            </a:extLst>
          </p:cNvPr>
          <p:cNvCxnSpPr>
            <a:cxnSpLocks/>
          </p:cNvCxnSpPr>
          <p:nvPr/>
        </p:nvCxnSpPr>
        <p:spPr>
          <a:xfrm>
            <a:off x="420757" y="4843280"/>
            <a:ext cx="0" cy="84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7AFA23-7657-6C4A-BF51-975D3A32B14B}"/>
              </a:ext>
            </a:extLst>
          </p:cNvPr>
          <p:cNvCxnSpPr>
            <a:cxnSpLocks/>
          </p:cNvCxnSpPr>
          <p:nvPr/>
        </p:nvCxnSpPr>
        <p:spPr>
          <a:xfrm flipV="1">
            <a:off x="420757" y="1914611"/>
            <a:ext cx="0" cy="68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CEAEB0-8CE3-6F45-BD6A-B608EF35DA3C}"/>
              </a:ext>
            </a:extLst>
          </p:cNvPr>
          <p:cNvSpPr txBox="1"/>
          <p:nvPr/>
        </p:nvSpPr>
        <p:spPr>
          <a:xfrm rot="16200000">
            <a:off x="-737151" y="3230235"/>
            <a:ext cx="231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1000s of genes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65FA49-C065-4147-8E01-3F8F3375E188}"/>
              </a:ext>
            </a:extLst>
          </p:cNvPr>
          <p:cNvCxnSpPr>
            <a:cxnSpLocks/>
          </p:cNvCxnSpPr>
          <p:nvPr/>
        </p:nvCxnSpPr>
        <p:spPr>
          <a:xfrm rot="5400000">
            <a:off x="2582194" y="914098"/>
            <a:ext cx="0" cy="84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BA82C3-4F97-9E4A-8010-10C606E6DD0E}"/>
              </a:ext>
            </a:extLst>
          </p:cNvPr>
          <p:cNvCxnSpPr>
            <a:cxnSpLocks/>
          </p:cNvCxnSpPr>
          <p:nvPr/>
        </p:nvCxnSpPr>
        <p:spPr>
          <a:xfrm rot="5400000" flipV="1">
            <a:off x="5753619" y="976178"/>
            <a:ext cx="0" cy="68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48ADE7-30A1-5742-827F-6657B8E51661}"/>
              </a:ext>
            </a:extLst>
          </p:cNvPr>
          <p:cNvSpPr txBox="1"/>
          <p:nvPr/>
        </p:nvSpPr>
        <p:spPr>
          <a:xfrm>
            <a:off x="3410814" y="1112406"/>
            <a:ext cx="231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1000s of cells</a:t>
            </a:r>
          </a:p>
        </p:txBody>
      </p:sp>
    </p:spTree>
    <p:extLst>
      <p:ext uri="{BB962C8B-B14F-4D97-AF65-F5344CB8AC3E}">
        <p14:creationId xmlns:p14="http://schemas.microsoft.com/office/powerpoint/2010/main" val="177203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49184" y="1229786"/>
            <a:ext cx="10515600" cy="2689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Biological</a:t>
            </a:r>
            <a:r>
              <a:rPr lang="zh-CN" altLang="en-US" sz="2400" dirty="0"/>
              <a:t> </a:t>
            </a:r>
            <a:r>
              <a:rPr lang="en-US" altLang="zh-CN" sz="2400" dirty="0"/>
              <a:t>problem: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reveal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developmental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trajectories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single</a:t>
            </a:r>
            <a:r>
              <a:rPr lang="zh-CN" altLang="en-US" sz="2400" dirty="0"/>
              <a:t> </a:t>
            </a:r>
            <a:r>
              <a:rPr lang="en-US" altLang="zh-CN" sz="2400" dirty="0"/>
              <a:t>cells</a:t>
            </a:r>
          </a:p>
          <a:p>
            <a:endParaRPr lang="en-US" altLang="zh-CN" sz="2400" dirty="0"/>
          </a:p>
          <a:p>
            <a:r>
              <a:rPr lang="en-US" altLang="zh-CN" sz="2400" dirty="0"/>
              <a:t>Mathematical</a:t>
            </a:r>
            <a:r>
              <a:rPr lang="zh-CN" altLang="en-US" sz="2400" dirty="0"/>
              <a:t> </a:t>
            </a:r>
            <a:r>
              <a:rPr lang="en-US" altLang="zh-CN" sz="2400" dirty="0"/>
              <a:t>definition: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perform</a:t>
            </a:r>
            <a:r>
              <a:rPr lang="zh-CN" altLang="en-US" sz="2400" dirty="0"/>
              <a:t> </a:t>
            </a:r>
            <a:r>
              <a:rPr lang="en-US" altLang="zh-CN" sz="2400" dirty="0"/>
              <a:t>dimensional</a:t>
            </a:r>
            <a:r>
              <a:rPr lang="zh-CN" altLang="en-US" sz="2400" dirty="0"/>
              <a:t> </a:t>
            </a:r>
            <a:r>
              <a:rPr lang="en-US" altLang="zh-CN" sz="2400" dirty="0"/>
              <a:t>reduction</a:t>
            </a:r>
            <a:r>
              <a:rPr lang="zh-CN" altLang="en-US" sz="2400" dirty="0"/>
              <a:t> </a:t>
            </a:r>
            <a:r>
              <a:rPr lang="en-US" altLang="zh-CN" sz="2400" dirty="0"/>
              <a:t>while</a:t>
            </a:r>
            <a:r>
              <a:rPr lang="zh-CN" altLang="en-US" sz="2400" dirty="0"/>
              <a:t> </a:t>
            </a:r>
            <a:r>
              <a:rPr lang="en-US" altLang="zh-CN" sz="2400" dirty="0"/>
              <a:t>preserving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relationship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high</a:t>
            </a:r>
            <a:r>
              <a:rPr lang="zh-CN" altLang="en-US" sz="2400" dirty="0"/>
              <a:t> </a:t>
            </a:r>
            <a:r>
              <a:rPr lang="en-US" altLang="zh-CN" sz="2400" dirty="0"/>
              <a:t>dimensions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AE782-7E38-D645-BA7D-FFC61239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9254D6-32D7-AB41-80A8-CC7AD034450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>
                <a:latin typeface="Helvetica" pitchFamily="2" charset="0"/>
              </a:rPr>
              <a:t>single</a:t>
            </a:r>
            <a:r>
              <a:rPr lang="zh-CN" altLang="en-US" sz="5400" dirty="0">
                <a:latin typeface="Helvetica" pitchFamily="2" charset="0"/>
              </a:rPr>
              <a:t> </a:t>
            </a:r>
            <a:r>
              <a:rPr lang="en-US" altLang="zh-CN" sz="5400" dirty="0">
                <a:latin typeface="Helvetica" pitchFamily="2" charset="0"/>
              </a:rPr>
              <a:t>cell</a:t>
            </a:r>
            <a:r>
              <a:rPr lang="zh-CN" altLang="en-US" sz="5400" dirty="0">
                <a:latin typeface="Helvetica" pitchFamily="2" charset="0"/>
              </a:rPr>
              <a:t> </a:t>
            </a:r>
            <a:r>
              <a:rPr lang="en-US" altLang="zh-CN" sz="5400" dirty="0">
                <a:latin typeface="Helvetica" pitchFamily="2" charset="0"/>
              </a:rPr>
              <a:t>topological</a:t>
            </a:r>
            <a:r>
              <a:rPr lang="zh-CN" altLang="en-US" sz="5400" dirty="0">
                <a:latin typeface="Helvetica" pitchFamily="2" charset="0"/>
              </a:rPr>
              <a:t> </a:t>
            </a:r>
            <a:r>
              <a:rPr lang="en-US" altLang="zh-CN" sz="5400" dirty="0">
                <a:latin typeface="Helvetica" pitchFamily="2" charset="0"/>
              </a:rPr>
              <a:t>analysis</a:t>
            </a:r>
            <a:r>
              <a:rPr lang="zh-CN" altLang="en-US" sz="5400" dirty="0">
                <a:latin typeface="Helvetica" pitchFamily="2" charset="0"/>
              </a:rPr>
              <a:t> </a:t>
            </a:r>
            <a:r>
              <a:rPr lang="en-US" altLang="zh-CN" sz="5400" dirty="0">
                <a:latin typeface="Helvetica" pitchFamily="2" charset="0"/>
              </a:rPr>
              <a:t>(</a:t>
            </a:r>
            <a:r>
              <a:rPr lang="en-US" altLang="zh-CN" sz="5400" dirty="0" err="1">
                <a:latin typeface="Helvetica" pitchFamily="2" charset="0"/>
              </a:rPr>
              <a:t>scTDA</a:t>
            </a:r>
            <a:r>
              <a:rPr lang="en-US" altLang="zh-CN" sz="5400" dirty="0">
                <a:latin typeface="Helvetica" pitchFamily="2" charset="0"/>
              </a:rPr>
              <a:t>)</a:t>
            </a:r>
            <a:endParaRPr lang="en-US" sz="4000" dirty="0">
              <a:latin typeface="Helvetica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FE776-B682-8940-A675-4F3B2C37282E}"/>
              </a:ext>
            </a:extLst>
          </p:cNvPr>
          <p:cNvGrpSpPr/>
          <p:nvPr/>
        </p:nvGrpSpPr>
        <p:grpSpPr>
          <a:xfrm>
            <a:off x="5955452" y="3055940"/>
            <a:ext cx="5431300" cy="3392124"/>
            <a:chOff x="715618" y="3259776"/>
            <a:chExt cx="5431300" cy="33921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112853-6470-BB46-92D7-70C5FE342B32}"/>
                </a:ext>
              </a:extLst>
            </p:cNvPr>
            <p:cNvGrpSpPr/>
            <p:nvPr/>
          </p:nvGrpSpPr>
          <p:grpSpPr>
            <a:xfrm>
              <a:off x="715618" y="3259776"/>
              <a:ext cx="5380382" cy="3392124"/>
              <a:chOff x="715617" y="3319670"/>
              <a:chExt cx="5380382" cy="33921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E70B0AE-48F4-2B43-A594-B872D0E542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409" t="2968"/>
              <a:stretch/>
            </p:blipFill>
            <p:spPr>
              <a:xfrm>
                <a:off x="954156" y="3429000"/>
                <a:ext cx="5141843" cy="2740106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299BE0-7D21-6545-8435-27F0C2AD22D8}"/>
                  </a:ext>
                </a:extLst>
              </p:cNvPr>
              <p:cNvSpPr txBox="1"/>
              <p:nvPr/>
            </p:nvSpPr>
            <p:spPr>
              <a:xfrm>
                <a:off x="838200" y="6434795"/>
                <a:ext cx="42042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Rizvi et al, </a:t>
                </a:r>
                <a:r>
                  <a:rPr lang="en-US" sz="1200" b="1" i="1" dirty="0">
                    <a:latin typeface="Helvetica" pitchFamily="2" charset="0"/>
                  </a:rPr>
                  <a:t>Nat Biotech</a:t>
                </a:r>
                <a:r>
                  <a:rPr lang="en-US" sz="1200" i="1" dirty="0">
                    <a:latin typeface="Helvetica" pitchFamily="2" charset="0"/>
                  </a:rPr>
                  <a:t> </a:t>
                </a:r>
                <a:r>
                  <a:rPr lang="en-US" sz="1200" dirty="0">
                    <a:latin typeface="Helvetica" pitchFamily="2" charset="0"/>
                  </a:rPr>
                  <a:t>2017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1ABF43-ED67-9F4C-8D68-159829727637}"/>
                  </a:ext>
                </a:extLst>
              </p:cNvPr>
              <p:cNvSpPr/>
              <p:nvPr/>
            </p:nvSpPr>
            <p:spPr>
              <a:xfrm>
                <a:off x="715617" y="3319670"/>
                <a:ext cx="626166" cy="3776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27B335-06EC-C046-83CC-5DBE29A598A6}"/>
                </a:ext>
              </a:extLst>
            </p:cNvPr>
            <p:cNvGrpSpPr/>
            <p:nvPr/>
          </p:nvGrpSpPr>
          <p:grpSpPr>
            <a:xfrm>
              <a:off x="5710636" y="5482072"/>
              <a:ext cx="436282" cy="292284"/>
              <a:chOff x="7883609" y="4626413"/>
              <a:chExt cx="436282" cy="29228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8CEBACA-D25F-AE40-8C12-1724F7A26A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1891" y="4626413"/>
                <a:ext cx="288000" cy="288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2B01649-6621-584B-B266-F5995A52540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7883609" y="4774697"/>
                <a:ext cx="144000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BF8336B-CCEA-C748-9924-8B4A8D14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6" y="2885262"/>
            <a:ext cx="3775876" cy="356280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C7D05F7-AB3C-9641-A746-65EDD8A74B11}"/>
              </a:ext>
            </a:extLst>
          </p:cNvPr>
          <p:cNvSpPr/>
          <p:nvPr/>
        </p:nvSpPr>
        <p:spPr>
          <a:xfrm>
            <a:off x="9698772" y="4564860"/>
            <a:ext cx="1878227" cy="12109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6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7E167-5ED0-0347-B33E-35CE1191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B41C66-743F-B04D-AC98-FD849C55A8C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err="1">
                <a:latin typeface="Helvetica" pitchFamily="2" charset="0"/>
              </a:rPr>
              <a:t>scTDA</a:t>
            </a:r>
            <a:r>
              <a:rPr lang="en-US" altLang="zh-CN" sz="5400" dirty="0">
                <a:latin typeface="Helvetica" pitchFamily="2" charset="0"/>
              </a:rPr>
              <a:t> and the Mapper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ECC11D-B388-0D4A-A0FA-AD1E42A29E84}"/>
              </a:ext>
            </a:extLst>
          </p:cNvPr>
          <p:cNvSpPr txBox="1">
            <a:spLocks/>
          </p:cNvSpPr>
          <p:nvPr/>
        </p:nvSpPr>
        <p:spPr>
          <a:xfrm>
            <a:off x="849184" y="1229786"/>
            <a:ext cx="10515600" cy="2689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/>
              <a:t>scTDA</a:t>
            </a:r>
            <a:r>
              <a:rPr lang="en-US" altLang="zh-CN" sz="2400" dirty="0"/>
              <a:t> is essentially based on the Mapper algorithm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53FD7A-B0A2-154C-9BDA-5B3560EE4098}"/>
              </a:ext>
            </a:extLst>
          </p:cNvPr>
          <p:cNvGrpSpPr/>
          <p:nvPr/>
        </p:nvGrpSpPr>
        <p:grpSpPr>
          <a:xfrm>
            <a:off x="655921" y="1762982"/>
            <a:ext cx="5156200" cy="4312100"/>
            <a:chOff x="939800" y="1904459"/>
            <a:chExt cx="5156200" cy="4312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1BA1D-900B-C649-8E09-A393F3FB7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87"/>
            <a:stretch/>
          </p:blipFill>
          <p:spPr>
            <a:xfrm>
              <a:off x="939800" y="2162432"/>
              <a:ext cx="5156200" cy="405412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E6AE53-EA83-7D43-8A52-CB6D34D4684F}"/>
                </a:ext>
              </a:extLst>
            </p:cNvPr>
            <p:cNvSpPr/>
            <p:nvPr/>
          </p:nvSpPr>
          <p:spPr>
            <a:xfrm>
              <a:off x="939800" y="1904459"/>
              <a:ext cx="626166" cy="377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9295CB-B93E-9E40-97E5-533E73CD40C7}"/>
                  </a:ext>
                </a:extLst>
              </p:cNvPr>
              <p:cNvSpPr txBox="1"/>
              <p:nvPr/>
            </p:nvSpPr>
            <p:spPr>
              <a:xfrm>
                <a:off x="6379880" y="1951825"/>
                <a:ext cx="5702790" cy="4534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effectLst/>
                    <a:latin typeface="Helvetica" pitchFamily="2" charset="0"/>
                  </a:rPr>
                  <a:t>Mapper algorithm </a:t>
                </a:r>
              </a:p>
              <a:p>
                <a:r>
                  <a:rPr lang="en-US" u="sng" dirty="0">
                    <a:effectLst/>
                    <a:latin typeface="Helvetica" pitchFamily="2" charset="0"/>
                  </a:rPr>
                  <a:t>Top: </a:t>
                </a:r>
                <a:r>
                  <a:rPr lang="en-US" dirty="0">
                    <a:effectLst/>
                    <a:latin typeface="Helvetica" pitchFamily="2" charset="0"/>
                  </a:rPr>
                  <a:t>Mapper builds upon dimensional-reduction function </a:t>
                </a:r>
                <a:r>
                  <a:rPr lang="en-US" i="1" dirty="0">
                    <a:effectLst/>
                    <a:latin typeface="Helvetica" pitchFamily="2" charset="0"/>
                  </a:rPr>
                  <a:t>f </a:t>
                </a:r>
                <a:r>
                  <a:rPr lang="en-US" dirty="0">
                    <a:effectLst/>
                    <a:latin typeface="Helvetica" pitchFamily="2" charset="0"/>
                  </a:rPr>
                  <a:t>mapping the high-dimensional single-cell RNA-seq point-cloud data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i="1" dirty="0">
                    <a:effectLst/>
                    <a:latin typeface="Helvetica" pitchFamily="2" charset="0"/>
                  </a:rPr>
                  <a:t> </a:t>
                </a:r>
                <a:r>
                  <a:rPr lang="en-US" dirty="0">
                    <a:effectLst/>
                    <a:latin typeface="Helvetica" pitchFamily="2" charset="0"/>
                  </a:rPr>
                  <a:t>(</a:t>
                </a:r>
                <a:r>
                  <a:rPr lang="en-US" i="1" dirty="0">
                    <a:effectLst/>
                    <a:latin typeface="Helvetica" pitchFamily="2" charset="0"/>
                  </a:rPr>
                  <a:t>k </a:t>
                </a:r>
                <a:r>
                  <a:rPr lang="en-US" dirty="0">
                    <a:effectLst/>
                    <a:latin typeface="Helvetica" pitchFamily="2" charset="0"/>
                  </a:rPr>
                  <a:t>= 1 in the figure). </a:t>
                </a:r>
              </a:p>
              <a:p>
                <a:endParaRPr lang="en-US" dirty="0">
                  <a:effectLst/>
                  <a:latin typeface="Helvetica" pitchFamily="2" charset="0"/>
                </a:endParaRPr>
              </a:p>
              <a:p>
                <a:r>
                  <a:rPr lang="en-US" u="sng" dirty="0">
                    <a:effectLst/>
                    <a:latin typeface="Helvetica" pitchFamily="2" charset="0"/>
                  </a:rPr>
                  <a:t>Bottom: </a:t>
                </a:r>
                <a:r>
                  <a:rPr lang="en-US" dirty="0">
                    <a:effectLst/>
                    <a:latin typeface="Helvetica" pitchFamily="2" charset="0"/>
                  </a:rPr>
                  <a:t>under the inverse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latin typeface="Helvetica" pitchFamily="2" charset="0"/>
                  </a:rPr>
                  <a:t> </a:t>
                </a:r>
                <a:r>
                  <a:rPr lang="en-US" dirty="0">
                    <a:effectLst/>
                    <a:latin typeface="Helvetica" pitchFamily="2" charset="0"/>
                  </a:rPr>
                  <a:t>, a covering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latin typeface="Helvetica" pitchFamily="2" charset="0"/>
                  </a:rPr>
                  <a:t>maps into a covering of the single-cell point-cloud data. Clustering is performed independently in each of the induced patches in the high-dimensional space. In the low-dimensional representation, a node is assigned to each cluster of cells. If two clusters intersect, the corresponding nodes are connected by an edge. Topological features in the low-dimensional representation are guaranteed to also be present in the original high-dimensional RNA-seq space. </a:t>
                </a:r>
              </a:p>
              <a:p>
                <a:endParaRPr lang="en-CN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9295CB-B93E-9E40-97E5-533E73CD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880" y="1951825"/>
                <a:ext cx="5702790" cy="4534190"/>
              </a:xfrm>
              <a:prstGeom prst="rect">
                <a:avLst/>
              </a:prstGeom>
              <a:blipFill>
                <a:blip r:embed="rId3"/>
                <a:stretch>
                  <a:fillRect l="-889" t="-559" r="-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907A80-6E34-2541-AA0D-01F7106CBBEB}"/>
              </a:ext>
            </a:extLst>
          </p:cNvPr>
          <p:cNvSpPr txBox="1"/>
          <p:nvPr/>
        </p:nvSpPr>
        <p:spPr>
          <a:xfrm>
            <a:off x="4410635" y="6444476"/>
            <a:ext cx="663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Adopted from Prof Yao’s course slides and Rizvi et al, </a:t>
            </a:r>
            <a:r>
              <a:rPr lang="en-US" sz="1200" b="1" i="1" dirty="0">
                <a:latin typeface="Helvetica" pitchFamily="2" charset="0"/>
              </a:rPr>
              <a:t>Nat Biotech</a:t>
            </a:r>
            <a:r>
              <a:rPr lang="en-US" sz="1200" i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2017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C73AD-8177-2D4C-B5BF-86562535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132" y="905003"/>
            <a:ext cx="2056676" cy="13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9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14588"/>
          <a:stretch/>
        </p:blipFill>
        <p:spPr>
          <a:xfrm>
            <a:off x="1420002" y="1999411"/>
            <a:ext cx="6611183" cy="14678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061"/>
              </p:ext>
            </p:extLst>
          </p:nvPr>
        </p:nvGraphicFramePr>
        <p:xfrm>
          <a:off x="900867" y="3467259"/>
          <a:ext cx="79936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E3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E4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E5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E6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E7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Embryos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Cells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81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190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377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415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466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1529</a:t>
                      </a: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900867" y="5124297"/>
            <a:ext cx="9404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charset="0"/>
              </a:rPr>
              <a:t>Petropoulos, Sophie, et al. "Single-cell RNA-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charset="0"/>
              </a:rPr>
              <a:t>seq</a:t>
            </a:r>
            <a:r>
              <a:rPr lang="en-US" b="0" i="0" dirty="0">
                <a:solidFill>
                  <a:srgbClr val="222222"/>
                </a:solidFill>
                <a:effectLst/>
                <a:latin typeface="Arial" charset="0"/>
              </a:rPr>
              <a:t> reveals lineage and X chromosome dynamics in human preimplantation embryos."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charset="0"/>
              </a:rPr>
              <a:t>Cell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charset="0"/>
              </a:rPr>
              <a:t> 165.4 (2016): 1012-1026.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7AF85-84E0-384E-BBA7-0358502B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Overview of the Blastocyst development and grading ( along with Images)">
            <a:extLst>
              <a:ext uri="{FF2B5EF4-FFF2-40B4-BE49-F238E27FC236}">
                <a16:creationId xmlns:a16="http://schemas.microsoft.com/office/drawing/2014/main" id="{8A8DD45F-DC79-0C4D-8C97-54A1F5FC8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8"/>
          <a:stretch/>
        </p:blipFill>
        <p:spPr bwMode="auto">
          <a:xfrm>
            <a:off x="9413662" y="1479910"/>
            <a:ext cx="2548862" cy="25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5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9548" cy="4351338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genome,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mapped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mappability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DFCE-9FA4-2C49-A9FE-005F05A1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938787-7117-D047-A487-FB745853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177505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570793"/>
            <a:ext cx="10515600" cy="4351338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0" y="2455031"/>
            <a:ext cx="5054600" cy="337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28" y="2455031"/>
            <a:ext cx="4940300" cy="3467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3D52E-82C3-D24B-B78B-6FB8E17B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B6BC-7670-2941-8326-0DEA5F3184A7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07C9E2-AF64-FC41-B200-44C9342F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123"/>
            <a:ext cx="10515600" cy="72224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Case study: Human embryo development</a:t>
            </a:r>
          </a:p>
        </p:txBody>
      </p:sp>
    </p:spTree>
    <p:extLst>
      <p:ext uri="{BB962C8B-B14F-4D97-AF65-F5344CB8AC3E}">
        <p14:creationId xmlns:p14="http://schemas.microsoft.com/office/powerpoint/2010/main" val="177802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853</Words>
  <Application>Microsoft Macintosh PowerPoint</Application>
  <PresentationFormat>Widescreen</PresentationFormat>
  <Paragraphs>164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Helvetica Neue</vt:lpstr>
      <vt:lpstr>Times New Roman</vt:lpstr>
      <vt:lpstr>Office Theme</vt:lpstr>
      <vt:lpstr>A tutorial for the   single cell topological analysis (scTDA)</vt:lpstr>
      <vt:lpstr>Outline</vt:lpstr>
      <vt:lpstr>Single cell RNA sequencing (scRNA-seq)</vt:lpstr>
      <vt:lpstr>scRNA-seq data</vt:lpstr>
      <vt:lpstr>PowerPoint Presentation</vt:lpstr>
      <vt:lpstr>PowerPoint Presentation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Case study: Human embryo development</vt:lpstr>
      <vt:lpstr>Reference and links</vt:lpstr>
      <vt:lpstr>Proposed data for course project using scTDA</vt:lpstr>
      <vt:lpstr>Sample and data information</vt:lpstr>
      <vt:lpstr>Preview of the scRNA-seq data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scTDA tutorial</dc:title>
  <dc:creator>laomunker@gmail.com</dc:creator>
  <cp:lastModifiedBy>MU Quanhua</cp:lastModifiedBy>
  <cp:revision>121</cp:revision>
  <dcterms:created xsi:type="dcterms:W3CDTF">2017-11-18T03:20:48Z</dcterms:created>
  <dcterms:modified xsi:type="dcterms:W3CDTF">2021-05-03T06:57:14Z</dcterms:modified>
</cp:coreProperties>
</file>